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3"/>
  </p:notesMasterIdLst>
  <p:sldIdLst>
    <p:sldId id="273" r:id="rId2"/>
    <p:sldId id="256" r:id="rId3"/>
    <p:sldId id="257" r:id="rId4"/>
    <p:sldId id="261" r:id="rId5"/>
    <p:sldId id="258" r:id="rId6"/>
    <p:sldId id="260" r:id="rId7"/>
    <p:sldId id="262" r:id="rId8"/>
    <p:sldId id="276" r:id="rId9"/>
    <p:sldId id="263" r:id="rId10"/>
    <p:sldId id="277" r:id="rId11"/>
    <p:sldId id="278" r:id="rId12"/>
    <p:sldId id="279" r:id="rId13"/>
    <p:sldId id="280" r:id="rId14"/>
    <p:sldId id="281" r:id="rId15"/>
    <p:sldId id="282" r:id="rId16"/>
    <p:sldId id="267" r:id="rId17"/>
    <p:sldId id="265" r:id="rId18"/>
    <p:sldId id="268" r:id="rId19"/>
    <p:sldId id="275" r:id="rId20"/>
    <p:sldId id="274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9858" autoAdjust="0"/>
  </p:normalViewPr>
  <p:slideViewPr>
    <p:cSldViewPr>
      <p:cViewPr>
        <p:scale>
          <a:sx n="80" d="100"/>
          <a:sy n="80" d="100"/>
        </p:scale>
        <p:origin x="-21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8BFB4-C626-42FC-A754-0B21114FB5A3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C7E70-888D-497F-B76C-E9EDF4BDD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09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C7E70-888D-497F-B76C-E9EDF4BDD72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259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77C9A0F-5FAF-4946-874D-B689FB14C7FB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3FEF9B5-C3FF-4AA3-83BD-E03CA59BEB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9A0F-5FAF-4946-874D-B689FB14C7FB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9B5-C3FF-4AA3-83BD-E03CA59BEB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9A0F-5FAF-4946-874D-B689FB14C7FB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9B5-C3FF-4AA3-83BD-E03CA59BEB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9A0F-5FAF-4946-874D-B689FB14C7FB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9B5-C3FF-4AA3-83BD-E03CA59BEB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9A0F-5FAF-4946-874D-B689FB14C7FB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9B5-C3FF-4AA3-83BD-E03CA59BEB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9A0F-5FAF-4946-874D-B689FB14C7FB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9B5-C3FF-4AA3-83BD-E03CA59BEBD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9A0F-5FAF-4946-874D-B689FB14C7FB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9B5-C3FF-4AA3-83BD-E03CA59BEBD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9A0F-5FAF-4946-874D-B689FB14C7FB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9B5-C3FF-4AA3-83BD-E03CA59BEB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9A0F-5FAF-4946-874D-B689FB14C7FB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9B5-C3FF-4AA3-83BD-E03CA59BEB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77C9A0F-5FAF-4946-874D-B689FB14C7FB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3FEF9B5-C3FF-4AA3-83BD-E03CA59BEB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77C9A0F-5FAF-4946-874D-B689FB14C7FB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3FEF9B5-C3FF-4AA3-83BD-E03CA59BEB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77C9A0F-5FAF-4946-874D-B689FB14C7FB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3FEF9B5-C3FF-4AA3-83BD-E03CA59BEBD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1335087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22711" y="906433"/>
            <a:ext cx="51811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Учреждение образования </a:t>
            </a:r>
          </a:p>
          <a:p>
            <a:r>
              <a:rPr lang="ru-RU" dirty="0"/>
              <a:t>«Гомельский государственный университет им. Ф. Скорины»</a:t>
            </a:r>
          </a:p>
          <a:p>
            <a:r>
              <a:rPr lang="ru-RU" dirty="0"/>
              <a:t>Филологический факультет</a:t>
            </a:r>
          </a:p>
          <a:p>
            <a:r>
              <a:rPr lang="ru-RU" dirty="0"/>
              <a:t>Каф. РОСЯ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6808" y="2383761"/>
            <a:ext cx="57735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Склонение существительных</a:t>
            </a:r>
          </a:p>
          <a:p>
            <a:pPr algn="ctr"/>
            <a:r>
              <a:rPr lang="ru-RU" sz="3200" dirty="0" smtClean="0"/>
              <a:t> женского рода</a:t>
            </a: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84" y="3553844"/>
            <a:ext cx="1617378" cy="108040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84" y="4653136"/>
            <a:ext cx="1500280" cy="150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262" y="3537377"/>
            <a:ext cx="3494162" cy="262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939" y="3537377"/>
            <a:ext cx="2452973" cy="262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02405" y="6304002"/>
            <a:ext cx="159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Гомель,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409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843662"/>
            <a:ext cx="736765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У всех существительных с основой на мягкий</a:t>
            </a:r>
          </a:p>
          <a:p>
            <a:r>
              <a:rPr lang="ru-RU" sz="2400" dirty="0" smtClean="0"/>
              <a:t>(функционально мягкий) согласный в </a:t>
            </a:r>
            <a:r>
              <a:rPr lang="en-US" sz="2400" dirty="0" smtClean="0"/>
              <a:t>D. </a:t>
            </a:r>
            <a:r>
              <a:rPr lang="ru-RU" sz="2400" dirty="0" smtClean="0"/>
              <a:t>и </a:t>
            </a:r>
            <a:r>
              <a:rPr lang="en-US" sz="2400" dirty="0" smtClean="0"/>
              <a:t>L.</a:t>
            </a:r>
            <a:endParaRPr lang="cs-CZ" sz="2400" dirty="0" smtClean="0"/>
          </a:p>
          <a:p>
            <a:r>
              <a:rPr lang="en-US" sz="2400" dirty="0" smtClean="0"/>
              <a:t> </a:t>
            </a:r>
            <a:r>
              <a:rPr lang="ru-RU" sz="2400" dirty="0"/>
              <a:t>е</a:t>
            </a:r>
            <a:r>
              <a:rPr lang="ru-RU" sz="2400" dirty="0" smtClean="0"/>
              <a:t>д. ч. окончание </a:t>
            </a:r>
            <a:r>
              <a:rPr lang="en-US" sz="2400" dirty="0" smtClean="0">
                <a:solidFill>
                  <a:schemeClr val="accent5"/>
                </a:solidFill>
              </a:rPr>
              <a:t>–i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В</a:t>
            </a:r>
            <a:r>
              <a:rPr lang="en-US" sz="2400" dirty="0" smtClean="0"/>
              <a:t> </a:t>
            </a:r>
            <a:r>
              <a:rPr lang="cs-CZ" sz="2400" dirty="0" smtClean="0"/>
              <a:t>G.</a:t>
            </a:r>
            <a:r>
              <a:rPr lang="ru-RU" sz="2400" dirty="0" smtClean="0"/>
              <a:t> мн. ч. нулевое окончание имеют</a:t>
            </a:r>
            <a:endParaRPr lang="cs-CZ" sz="2400" dirty="0" smtClean="0"/>
          </a:p>
          <a:p>
            <a:r>
              <a:rPr lang="ru-RU" sz="2400" dirty="0" smtClean="0"/>
              <a:t> собственно чешские сущ. на</a:t>
            </a:r>
            <a:r>
              <a:rPr lang="cs-CZ" sz="2400" dirty="0" smtClean="0"/>
              <a:t> </a:t>
            </a:r>
            <a:r>
              <a:rPr lang="cs-CZ" sz="2400" i="1" dirty="0" smtClean="0">
                <a:solidFill>
                  <a:schemeClr val="accent5"/>
                </a:solidFill>
              </a:rPr>
              <a:t>–ce</a:t>
            </a:r>
            <a:r>
              <a:rPr lang="en-US" sz="2400" i="1" dirty="0"/>
              <a:t>,</a:t>
            </a:r>
            <a:r>
              <a:rPr lang="cs-CZ" sz="2400" i="1" dirty="0" smtClean="0">
                <a:solidFill>
                  <a:schemeClr val="accent5"/>
                </a:solidFill>
              </a:rPr>
              <a:t> –ice</a:t>
            </a:r>
            <a:r>
              <a:rPr lang="en-US" sz="2400" i="1" dirty="0" smtClean="0"/>
              <a:t>,</a:t>
            </a:r>
            <a:r>
              <a:rPr lang="cs-CZ" sz="2400" i="1" dirty="0" smtClean="0">
                <a:solidFill>
                  <a:schemeClr val="accent5"/>
                </a:solidFill>
              </a:rPr>
              <a:t> –le</a:t>
            </a:r>
            <a:r>
              <a:rPr lang="en-US" sz="2400" i="1" dirty="0"/>
              <a:t>:</a:t>
            </a:r>
            <a:endParaRPr lang="cs-CZ" sz="2400" i="1" dirty="0" smtClean="0"/>
          </a:p>
          <a:p>
            <a:r>
              <a:rPr lang="cs-CZ" sz="2400" i="1" dirty="0" smtClean="0"/>
              <a:t> chvíle – chvil</a:t>
            </a:r>
            <a:r>
              <a:rPr lang="en-US" sz="2400" i="1" dirty="0" smtClean="0"/>
              <a:t>,</a:t>
            </a:r>
            <a:r>
              <a:rPr lang="cs-CZ" sz="2400" i="1" dirty="0" smtClean="0"/>
              <a:t> ulice – ulic</a:t>
            </a:r>
            <a:r>
              <a:rPr lang="en-US" sz="2400" i="1" dirty="0" smtClean="0"/>
              <a:t>, </a:t>
            </a:r>
            <a:r>
              <a:rPr lang="cs-CZ" sz="2400" i="1" dirty="0" smtClean="0"/>
              <a:t>stanice – stanic</a:t>
            </a:r>
            <a:r>
              <a:rPr lang="en-US" sz="2400" i="1" dirty="0" smtClean="0"/>
              <a:t>.</a:t>
            </a:r>
            <a:endParaRPr lang="cs-CZ" sz="2400" i="1" dirty="0" smtClean="0"/>
          </a:p>
          <a:p>
            <a:r>
              <a:rPr lang="ru-RU" sz="2400" dirty="0" smtClean="0"/>
              <a:t>Параллельные формы с нулевым</a:t>
            </a:r>
            <a:endParaRPr lang="cs-CZ" sz="2400" dirty="0" smtClean="0"/>
          </a:p>
          <a:p>
            <a:r>
              <a:rPr lang="ru-RU" sz="2400" dirty="0" smtClean="0"/>
              <a:t> окончанием и -</a:t>
            </a:r>
            <a:r>
              <a:rPr lang="cs-CZ" sz="2400" dirty="0" smtClean="0"/>
              <a:t>í</a:t>
            </a:r>
            <a:r>
              <a:rPr lang="ru-RU" sz="2400" dirty="0" smtClean="0"/>
              <a:t>  имеют сущ. на 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chemeClr val="accent5"/>
                </a:solidFill>
              </a:rPr>
              <a:t>–kyně</a:t>
            </a:r>
            <a:r>
              <a:rPr lang="ru-RU" sz="2400" dirty="0" smtClean="0"/>
              <a:t>,</a:t>
            </a:r>
            <a:r>
              <a:rPr lang="cs-CZ" sz="2400" dirty="0" smtClean="0">
                <a:solidFill>
                  <a:schemeClr val="accent5"/>
                </a:solidFill>
              </a:rPr>
              <a:t> –yně</a:t>
            </a:r>
            <a:r>
              <a:rPr lang="ru-RU" sz="2400" dirty="0" smtClean="0"/>
              <a:t>,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chemeClr val="accent5"/>
                </a:solidFill>
              </a:rPr>
              <a:t>–ice</a:t>
            </a:r>
            <a:r>
              <a:rPr lang="ru-RU" sz="2400" dirty="0" smtClean="0"/>
              <a:t>:</a:t>
            </a:r>
            <a:r>
              <a:rPr lang="cs-CZ" sz="2400" dirty="0" smtClean="0"/>
              <a:t> </a:t>
            </a:r>
          </a:p>
          <a:p>
            <a:r>
              <a:rPr lang="cs-CZ" sz="2400" i="1" dirty="0" smtClean="0"/>
              <a:t>kuchyň</a:t>
            </a:r>
            <a:r>
              <a:rPr lang="ru-RU" sz="2400" i="1" dirty="0" smtClean="0"/>
              <a:t> /</a:t>
            </a:r>
            <a:r>
              <a:rPr lang="cs-CZ" sz="2400" i="1" dirty="0" smtClean="0"/>
              <a:t> kuchyní</a:t>
            </a:r>
            <a:r>
              <a:rPr lang="ru-RU" sz="2400" i="1" dirty="0" smtClean="0"/>
              <a:t>,</a:t>
            </a:r>
            <a:r>
              <a:rPr lang="cs-CZ" sz="2400" i="1" dirty="0" smtClean="0"/>
              <a:t> žákyň</a:t>
            </a:r>
            <a:r>
              <a:rPr lang="ru-RU" sz="2400" i="1" dirty="0" smtClean="0"/>
              <a:t> /</a:t>
            </a:r>
            <a:r>
              <a:rPr lang="cs-CZ" sz="2400" i="1" dirty="0" smtClean="0"/>
              <a:t> žákyní</a:t>
            </a:r>
            <a:r>
              <a:rPr lang="ru-RU" sz="2400" i="1" dirty="0" smtClean="0"/>
              <a:t>.</a:t>
            </a:r>
          </a:p>
          <a:p>
            <a:r>
              <a:rPr lang="ru-RU" sz="2400" dirty="0" smtClean="0"/>
              <a:t>В косвенных падежах множественного числа</a:t>
            </a:r>
          </a:p>
          <a:p>
            <a:r>
              <a:rPr lang="ru-RU" sz="2400" dirty="0" smtClean="0"/>
              <a:t> также наблюдается чередование корневых </a:t>
            </a:r>
            <a:endParaRPr lang="cs-CZ" sz="2400" dirty="0" smtClean="0"/>
          </a:p>
          <a:p>
            <a:r>
              <a:rPr lang="ru-RU" sz="2400" dirty="0" smtClean="0"/>
              <a:t>долгих и кратких гласных</a:t>
            </a:r>
          </a:p>
          <a:p>
            <a:r>
              <a:rPr lang="ru-RU" sz="2400" dirty="0" smtClean="0"/>
              <a:t>(чаще </a:t>
            </a:r>
            <a:r>
              <a:rPr lang="en-US" sz="2400" dirty="0" smtClean="0"/>
              <a:t>I., G.</a:t>
            </a:r>
            <a:r>
              <a:rPr lang="ru-RU" sz="2400" dirty="0" smtClean="0"/>
              <a:t>, реже</a:t>
            </a:r>
            <a:r>
              <a:rPr lang="en-US" sz="2400" dirty="0" smtClean="0"/>
              <a:t> D., L.</a:t>
            </a:r>
            <a:r>
              <a:rPr lang="ru-RU" sz="2400" dirty="0" smtClean="0"/>
              <a:t>): </a:t>
            </a:r>
            <a:r>
              <a:rPr lang="cs-CZ" sz="2400" i="1" dirty="0" smtClean="0"/>
              <a:t>chvíle – chvil</a:t>
            </a:r>
            <a:r>
              <a:rPr lang="ru-RU" sz="2400" i="1" dirty="0" smtClean="0"/>
              <a:t>,</a:t>
            </a:r>
            <a:r>
              <a:rPr lang="cs-CZ" sz="2400" i="1" dirty="0" smtClean="0"/>
              <a:t> práce – pr</a:t>
            </a:r>
            <a:r>
              <a:rPr lang="ru-RU" sz="2400" i="1" dirty="0" smtClean="0"/>
              <a:t>а</a:t>
            </a:r>
            <a:r>
              <a:rPr lang="cs-CZ" sz="2400" i="1" dirty="0" smtClean="0"/>
              <a:t>cí</a:t>
            </a:r>
            <a:r>
              <a:rPr lang="ru-RU" sz="2400" i="1" dirty="0" smtClean="0"/>
              <a:t>. </a:t>
            </a:r>
          </a:p>
          <a:p>
            <a:r>
              <a:rPr lang="cs-CZ" sz="2400" i="1" dirty="0" smtClean="0"/>
              <a:t>  </a:t>
            </a:r>
            <a:endParaRPr lang="ru-RU" sz="24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4499992" y="645712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92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3085" y="1268760"/>
            <a:ext cx="716087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СКЛОНЕНИЕ СУЩЕСТВИТЕЛЬНЫХ</a:t>
            </a:r>
            <a:endParaRPr lang="cs-CZ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 ЖЕНСКОГО РОДА</a:t>
            </a:r>
            <a:endParaRPr lang="cs-CZ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 С ОСНОВОЙ НА СОГЛАСНЫЙ</a:t>
            </a:r>
            <a:endParaRPr lang="cs-CZ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ТИПЫ </a:t>
            </a:r>
            <a:endParaRPr lang="cs-CZ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KOST, </a:t>
            </a:r>
            <a:r>
              <a:rPr lang="en-US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Pĺ</a:t>
            </a:r>
            <a:r>
              <a:rPr lang="cs-CZ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SEŇ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63519" y="6412686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06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9" y="1340768"/>
            <a:ext cx="76328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ТИП </a:t>
            </a:r>
            <a:r>
              <a:rPr lang="cs-CZ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PĺSEŇ</a:t>
            </a:r>
            <a:endParaRPr lang="en-US" sz="3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cs-CZ" sz="3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200" dirty="0" smtClean="0">
                <a:latin typeface="Arial" pitchFamily="34" charset="0"/>
                <a:cs typeface="Arial" pitchFamily="34" charset="0"/>
              </a:rPr>
              <a:t>1). </a:t>
            </a:r>
            <a:r>
              <a:rPr lang="ru-RU" sz="3200" dirty="0" smtClean="0"/>
              <a:t>Сущ. на –</a:t>
            </a:r>
            <a:r>
              <a:rPr lang="cs-CZ" sz="3200" dirty="0" smtClean="0">
                <a:solidFill>
                  <a:schemeClr val="accent5"/>
                </a:solidFill>
              </a:rPr>
              <a:t>ň</a:t>
            </a:r>
            <a:r>
              <a:rPr lang="ru-RU" sz="3200" dirty="0" smtClean="0"/>
              <a:t>: </a:t>
            </a:r>
            <a:r>
              <a:rPr lang="en-US" sz="3200" i="1" dirty="0" err="1" smtClean="0">
                <a:latin typeface="Arial" pitchFamily="34" charset="0"/>
                <a:cs typeface="Arial" pitchFamily="34" charset="0"/>
              </a:rPr>
              <a:t>jabloň</a:t>
            </a: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i="1" dirty="0" err="1" smtClean="0">
                <a:latin typeface="Arial" pitchFamily="34" charset="0"/>
                <a:cs typeface="Arial" pitchFamily="34" charset="0"/>
              </a:rPr>
              <a:t>síň</a:t>
            </a:r>
            <a:r>
              <a:rPr lang="en-US" sz="3200" dirty="0" smtClean="0"/>
              <a:t>.</a:t>
            </a:r>
            <a:endParaRPr lang="ru-RU" sz="3200" dirty="0" smtClean="0"/>
          </a:p>
          <a:p>
            <a:pPr algn="just"/>
            <a:endParaRPr lang="en-US" sz="3200" dirty="0" smtClean="0"/>
          </a:p>
          <a:p>
            <a:pPr algn="just"/>
            <a:r>
              <a:rPr lang="en-US" sz="3200" dirty="0" smtClean="0">
                <a:latin typeface="Arial" pitchFamily="34" charset="0"/>
                <a:cs typeface="Arial" pitchFamily="34" charset="0"/>
              </a:rPr>
              <a:t>2). </a:t>
            </a:r>
            <a:r>
              <a:rPr lang="ru-RU" sz="3200" dirty="0" smtClean="0"/>
              <a:t>Сущ. на –</a:t>
            </a:r>
            <a:r>
              <a:rPr lang="en-US" sz="3200" dirty="0" err="1" smtClean="0">
                <a:solidFill>
                  <a:schemeClr val="accent5"/>
                </a:solidFill>
              </a:rPr>
              <a:t>ev</a:t>
            </a:r>
            <a:r>
              <a:rPr lang="ru-RU" sz="3200" dirty="0" smtClean="0"/>
              <a:t>: </a:t>
            </a:r>
            <a:r>
              <a:rPr lang="cs-CZ" sz="3200" i="1" dirty="0" smtClean="0">
                <a:latin typeface="Arial" pitchFamily="34" charset="0"/>
                <a:cs typeface="Arial" pitchFamily="34" charset="0"/>
              </a:rPr>
              <a:t>mrkev, větev</a:t>
            </a: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2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cs-CZ" sz="3200" dirty="0" smtClean="0"/>
          </a:p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3). Многие сущ. на </a:t>
            </a:r>
            <a:r>
              <a:rPr lang="cs-CZ" sz="3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š, ž, č, j, ř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200" i="1" dirty="0" smtClean="0">
                <a:latin typeface="Arial" pitchFamily="34" charset="0"/>
                <a:cs typeface="Arial" pitchFamily="34" charset="0"/>
              </a:rPr>
              <a:t>tvář, rozkoš</a:t>
            </a: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992" y="641268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39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08720"/>
            <a:ext cx="7704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ТИП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KOST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1).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Сущ. на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ost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, -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est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, -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moudrost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800" i="1" dirty="0" smtClean="0">
                <a:latin typeface="Arial" pitchFamily="34" charset="0"/>
                <a:cs typeface="Arial" pitchFamily="34" charset="0"/>
              </a:rPr>
              <a:t>čest, svěžest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.</a:t>
            </a:r>
            <a:endParaRPr lang="cs-CZ" sz="28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2). Некоторые сущ. на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tʼ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dʼ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zedʼ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ob</a:t>
            </a:r>
            <a:r>
              <a:rPr lang="cs-CZ" sz="2800" i="1" dirty="0" smtClean="0">
                <a:latin typeface="Arial" pitchFamily="34" charset="0"/>
                <a:cs typeface="Arial" pitchFamily="34" charset="0"/>
              </a:rPr>
              <a:t>ětʼ.</a:t>
            </a:r>
            <a:endParaRPr lang="ru-RU" sz="28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3). Сущ. на прочие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согл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.: </a:t>
            </a:r>
            <a:r>
              <a:rPr lang="cs-CZ" sz="2800" i="1" dirty="0" smtClean="0">
                <a:latin typeface="Arial" pitchFamily="34" charset="0"/>
                <a:cs typeface="Arial" pitchFamily="34" charset="0"/>
              </a:rPr>
              <a:t>věc, noc, řeč, lež, sůl.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Многие сущ.  типа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KOST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имеют колебания в склонении:</a:t>
            </a:r>
          </a:p>
          <a:p>
            <a:pPr algn="just"/>
            <a:r>
              <a:rPr lang="cs-CZ" sz="28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oc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moci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но </a:t>
            </a:r>
            <a:r>
              <a:rPr lang="cs-CZ" sz="2800" i="1" dirty="0" smtClean="0">
                <a:latin typeface="Arial" pitchFamily="34" charset="0"/>
                <a:cs typeface="Arial" pitchFamily="34" charset="0"/>
              </a:rPr>
              <a:t>mocem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/</a:t>
            </a:r>
            <a:r>
              <a:rPr lang="cs-CZ" sz="2800" i="1" dirty="0" smtClean="0">
                <a:latin typeface="Arial" pitchFamily="34" charset="0"/>
                <a:cs typeface="Arial" pitchFamily="34" charset="0"/>
              </a:rPr>
              <a:t> mocím, o mocech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/</a:t>
            </a:r>
            <a:r>
              <a:rPr lang="cs-CZ" sz="2800" i="1" dirty="0" smtClean="0">
                <a:latin typeface="Arial" pitchFamily="34" charset="0"/>
                <a:cs typeface="Arial" pitchFamily="34" charset="0"/>
              </a:rPr>
              <a:t> o mocích,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но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i="1" dirty="0" smtClean="0">
                <a:latin typeface="Arial" pitchFamily="34" charset="0"/>
                <a:cs typeface="Arial" pitchFamily="34" charset="0"/>
              </a:rPr>
              <a:t>mocemi.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У ряда сущ. с финалью на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согл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-e-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является беглым: </a:t>
            </a:r>
            <a:r>
              <a:rPr lang="cs-CZ" sz="2800" i="1" dirty="0" smtClean="0">
                <a:latin typeface="Arial" pitchFamily="34" charset="0"/>
                <a:cs typeface="Arial" pitchFamily="34" charset="0"/>
              </a:rPr>
              <a:t>lež – lži, ves – vsi, mrkev – mrkve</a:t>
            </a:r>
            <a:r>
              <a:rPr lang="cs-CZ" sz="2800" i="1" dirty="0" smtClean="0">
                <a:cs typeface="Times New Roman"/>
              </a:rPr>
              <a:t>.</a:t>
            </a:r>
            <a:endParaRPr lang="ru-RU" sz="2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608004" y="643262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40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255741"/>
            <a:ext cx="773160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ОБРАЗЕЦ СКЛОНЕНИЯ </a:t>
            </a:r>
            <a:r>
              <a:rPr lang="cs-CZ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PĺSEŇ</a:t>
            </a:r>
          </a:p>
          <a:p>
            <a:endParaRPr lang="cs-CZ" sz="2800" dirty="0">
              <a:latin typeface="Arial" pitchFamily="34" charset="0"/>
              <a:cs typeface="Arial" pitchFamily="34" charset="0"/>
            </a:endParaRP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       Jed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č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                                        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Mn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č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N.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íseň                                          písn-ě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G.    písn-ě                                         písn-í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D.    písn-i                                          písn-ím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Ak. 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íseň                                           písn-ě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V.   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ísn-i                                           písn-ě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L.    písn-i                                           písn-ích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I.     písn-í                                           písn-ěmi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9195" y="641208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18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340768"/>
            <a:ext cx="6678431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БРАЗЕЦ СКЛОНЕНИЯ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KOST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Jed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č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                            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Mn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č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N.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kost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                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kost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-i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G.  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ost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-I                              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kost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í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D.  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kost-i                                    kost-em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Ak.  kost                               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kost-i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V.    kost-i                                    kost-i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L.    kost-i                                    kost-ech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I.     kost-í                                    kost-mi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7585" y="643583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56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764704"/>
            <a:ext cx="6196405" cy="495836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>
              <a:latin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52936"/>
            <a:ext cx="5187749" cy="341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84" y="4464134"/>
            <a:ext cx="2406285" cy="180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7477"/>
            <a:ext cx="3409395" cy="2383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3146" y="3212976"/>
            <a:ext cx="11865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á 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rodina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987" y="507477"/>
            <a:ext cx="3563220" cy="237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2" y="630002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10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1340767"/>
            <a:ext cx="712879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Подберите пару:</a:t>
            </a:r>
          </a:p>
          <a:p>
            <a:pPr algn="ctr"/>
            <a:endParaRPr lang="ru-RU" sz="3600" dirty="0" smtClean="0"/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А)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tatínek, syn, dědeček, kolega, bratr, 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manžel, vnuk, přítel, kamarád, učitel, synovec, strýc, ředitel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800" dirty="0">
                <a:latin typeface="Arial" pitchFamily="34" charset="0"/>
                <a:cs typeface="Arial" pitchFamily="34" charset="0"/>
              </a:rPr>
              <a:t>B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babička, vnučka, teta, ředitelka, přítelkyně, učitelka, neteř, maminka, sestra, kolegyně, kamarádka, dcera, manželka.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7984" y="638132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87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2118" y="579358"/>
            <a:ext cx="777686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Dovolte, abych vám představila. Jmenuji se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va. Je mi osmnáct let. Jsem studentka, studuji medicinu. Jsem moc fajn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!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indent="360000"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To je můj tatínek. Jmenuje se Adam. Je mu padesát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let. Je ekonom. Pracuje ve firmě Promoton.</a:t>
            </a:r>
          </a:p>
          <a:p>
            <a:pPr indent="360000"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To je moje maminka. Jmenuje se Zdena. Je jí čtyřicet osm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let. Je učitelka. Učí ve škole.</a:t>
            </a:r>
          </a:p>
          <a:p>
            <a:pPr indent="360000"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Tady je můj starší bratr. Jmenuje se Franta. Je mu dva a dvacet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let. Franta suduje matematiku na univerzitě.</a:t>
            </a:r>
          </a:p>
          <a:p>
            <a:pPr indent="360000"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A tady je má mladší sestra. Jmenuje se Hanka. Je jí pět let. Je ještě malá.</a:t>
            </a:r>
          </a:p>
          <a:p>
            <a:pPr indent="360000"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Mám také babičku a dědečka. Babička se jmenuje Jarka, dědečkovi říkáme Karel. </a:t>
            </a:r>
          </a:p>
          <a:p>
            <a:pPr indent="360000"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A to jsou naši pes Brok a kočka Micka.</a:t>
            </a:r>
          </a:p>
          <a:p>
            <a:pPr indent="360000" algn="just"/>
            <a:endParaRPr lang="cs-CZ" sz="2400" dirty="0" smtClean="0"/>
          </a:p>
          <a:p>
            <a:pPr algn="just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499992" y="635422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60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5637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052736"/>
            <a:ext cx="7560840" cy="46703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000" dirty="0" smtClean="0">
                <a:latin typeface="Arial" pitchFamily="34" charset="0"/>
                <a:cs typeface="Arial" pitchFamily="34" charset="0"/>
              </a:rPr>
              <a:t>Ahoj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!</a:t>
            </a:r>
            <a:r>
              <a:rPr lang="cs-CZ" sz="3000" dirty="0" smtClean="0">
                <a:latin typeface="Arial" pitchFamily="34" charset="0"/>
                <a:cs typeface="Arial" pitchFamily="34" charset="0"/>
              </a:rPr>
              <a:t> To jsem já. Jmenuji se Božena. A to je naše rodina.</a:t>
            </a:r>
          </a:p>
          <a:p>
            <a:pPr marL="0" indent="0">
              <a:buNone/>
            </a:pPr>
            <a:r>
              <a:rPr lang="cs-CZ" sz="3000" dirty="0" smtClean="0">
                <a:latin typeface="Arial" pitchFamily="34" charset="0"/>
                <a:cs typeface="Arial" pitchFamily="34" charset="0"/>
              </a:rPr>
              <a:t>Mařenka je moje maminka, Standa je ....................</a:t>
            </a:r>
          </a:p>
          <a:p>
            <a:pPr marL="0" indent="0">
              <a:buNone/>
            </a:pPr>
            <a:r>
              <a:rPr lang="cs-CZ" sz="3000" dirty="0" smtClean="0">
                <a:latin typeface="Arial" pitchFamily="34" charset="0"/>
                <a:cs typeface="Arial" pitchFamily="34" charset="0"/>
              </a:rPr>
              <a:t>Kdo je Lenka? Ona je ..........................</a:t>
            </a:r>
          </a:p>
          <a:p>
            <a:pPr marL="0" indent="0">
              <a:buNone/>
            </a:pPr>
            <a:r>
              <a:rPr lang="cs-CZ" sz="3000" dirty="0" smtClean="0">
                <a:latin typeface="Arial" pitchFamily="34" charset="0"/>
                <a:cs typeface="Arial" pitchFamily="34" charset="0"/>
              </a:rPr>
              <a:t>Jarka je .........................., Karel je........................</a:t>
            </a:r>
          </a:p>
          <a:p>
            <a:pPr marL="0" indent="0">
              <a:buNone/>
            </a:pPr>
            <a:r>
              <a:rPr lang="cs-CZ" sz="3000" dirty="0" smtClean="0">
                <a:latin typeface="Arial" pitchFamily="34" charset="0"/>
                <a:cs typeface="Arial" pitchFamily="34" charset="0"/>
              </a:rPr>
              <a:t>Mikuláš a Zdena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cs-CZ" sz="3000" dirty="0" smtClean="0">
                <a:latin typeface="Arial" pitchFamily="34" charset="0"/>
                <a:cs typeface="Arial" pitchFamily="34" charset="0"/>
              </a:rPr>
              <a:t>sou.....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.....</a:t>
            </a:r>
            <a:r>
              <a:rPr lang="cs-CZ" sz="3000" dirty="0" smtClean="0">
                <a:latin typeface="Arial" pitchFamily="34" charset="0"/>
                <a:cs typeface="Arial" pitchFamily="34" charset="0"/>
              </a:rPr>
              <a:t>..a.....................</a:t>
            </a:r>
          </a:p>
          <a:p>
            <a:pPr marL="0" indent="0">
              <a:buNone/>
            </a:pPr>
            <a:r>
              <a:rPr lang="cs-CZ" sz="3000" dirty="0" smtClean="0">
                <a:latin typeface="Arial" pitchFamily="34" charset="0"/>
                <a:cs typeface="Arial" pitchFamily="34" charset="0"/>
              </a:rPr>
              <a:t>Petr a Dana jsou také ...................a..........................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kdo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cs-CZ" sz="3000" dirty="0" smtClean="0">
                <a:latin typeface="Arial" pitchFamily="34" charset="0"/>
                <a:cs typeface="Arial" pitchFamily="34" charset="0"/>
              </a:rPr>
              <a:t>Jiří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?</a:t>
            </a:r>
            <a:endParaRPr lang="cs-CZ" sz="3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44007" y="648469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45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/>
          <a:lstStyle/>
          <a:p>
            <a:r>
              <a:rPr lang="ru-RU" dirty="0" smtClean="0"/>
              <a:t>Вопросы занятия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844824"/>
            <a:ext cx="6912768" cy="432048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1. Склонение  сущ. женского рода с основой на </a:t>
            </a:r>
            <a:r>
              <a:rPr lang="ru-RU" dirty="0" err="1" smtClean="0">
                <a:solidFill>
                  <a:schemeClr val="tx1"/>
                </a:solidFill>
              </a:rPr>
              <a:t>тв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согл</a:t>
            </a:r>
            <a:r>
              <a:rPr lang="ru-RU" dirty="0" smtClean="0">
                <a:solidFill>
                  <a:schemeClr val="tx1"/>
                </a:solidFill>
              </a:rPr>
              <a:t>. – тип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b="1" i="1" dirty="0" smtClean="0">
                <a:solidFill>
                  <a:schemeClr val="tx1"/>
                </a:solidFill>
              </a:rPr>
              <a:t>žena.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2. Склонение сущ. с основой на </a:t>
            </a:r>
            <a:r>
              <a:rPr lang="ru-RU" dirty="0" err="1" smtClean="0">
                <a:solidFill>
                  <a:schemeClr val="tx1"/>
                </a:solidFill>
              </a:rPr>
              <a:t>мягк</a:t>
            </a:r>
            <a:r>
              <a:rPr lang="ru-RU" dirty="0" smtClean="0">
                <a:solidFill>
                  <a:schemeClr val="tx1"/>
                </a:solidFill>
              </a:rPr>
              <a:t>. (функционально </a:t>
            </a:r>
            <a:r>
              <a:rPr lang="ru-RU" dirty="0" err="1" smtClean="0">
                <a:solidFill>
                  <a:schemeClr val="tx1"/>
                </a:solidFill>
              </a:rPr>
              <a:t>мягк</a:t>
            </a:r>
            <a:r>
              <a:rPr lang="ru-RU" dirty="0" smtClean="0">
                <a:solidFill>
                  <a:schemeClr val="tx1"/>
                </a:solidFill>
              </a:rPr>
              <a:t>.) согласный – типы </a:t>
            </a:r>
            <a:r>
              <a:rPr lang="cs-CZ" b="1" i="1" dirty="0" smtClean="0">
                <a:solidFill>
                  <a:schemeClr val="tx1"/>
                </a:solidFill>
              </a:rPr>
              <a:t>růže, píseň, kost.</a:t>
            </a:r>
            <a:endParaRPr lang="ru-RU" b="1" i="1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3. Склонение прилагательных твёрдой разновидности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– тип </a:t>
            </a:r>
            <a:r>
              <a:rPr lang="cs-CZ" b="1" i="1" dirty="0" smtClean="0">
                <a:solidFill>
                  <a:schemeClr val="tx1"/>
                </a:solidFill>
              </a:rPr>
              <a:t>dobrá.</a:t>
            </a:r>
            <a:endParaRPr lang="ru-RU" b="1" i="1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4. Склонение притяжательных местоимений ж. р.  - </a:t>
            </a:r>
            <a:r>
              <a:rPr lang="cs-CZ" b="1" i="1" dirty="0" smtClean="0">
                <a:solidFill>
                  <a:schemeClr val="tx1"/>
                </a:solidFill>
              </a:rPr>
              <a:t>moje </a:t>
            </a:r>
            <a:r>
              <a:rPr lang="ru-RU" b="1" i="1" dirty="0" smtClean="0">
                <a:solidFill>
                  <a:schemeClr val="tx1"/>
                </a:solidFill>
              </a:rPr>
              <a:t>/</a:t>
            </a:r>
            <a:r>
              <a:rPr lang="cs-CZ" b="1" i="1" dirty="0" smtClean="0">
                <a:solidFill>
                  <a:schemeClr val="tx1"/>
                </a:solidFill>
              </a:rPr>
              <a:t> má.</a:t>
            </a:r>
            <a:endParaRPr lang="ru-RU" b="1" i="1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5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r>
              <a:rPr lang="ru-RU" dirty="0" smtClean="0">
                <a:solidFill>
                  <a:schemeClr val="tx1"/>
                </a:solidFill>
              </a:rPr>
              <a:t> Разговорная тема «</a:t>
            </a:r>
            <a:r>
              <a:rPr lang="cs-CZ" b="1" i="1" dirty="0" smtClean="0">
                <a:solidFill>
                  <a:schemeClr val="tx1"/>
                </a:solidFill>
              </a:rPr>
              <a:t>Má rodina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1531" y="62686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7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>
              <a:latin typeface="Times New Roman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24559" y="676799"/>
            <a:ext cx="1922512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Jarka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36318" y="692696"/>
            <a:ext cx="1982755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Karel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577961" y="1957322"/>
            <a:ext cx="914400" cy="612648"/>
          </a:xfrm>
          <a:prstGeom prst="flowChart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Já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887889" y="1921755"/>
            <a:ext cx="1249430" cy="612648"/>
          </a:xfrm>
          <a:prstGeom prst="flowChart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Lenka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6538585" y="1979125"/>
            <a:ext cx="914400" cy="612648"/>
          </a:xfrm>
          <a:prstGeom prst="flowChart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Jiř</a:t>
            </a:r>
            <a:r>
              <a:rPr lang="cs-CZ" sz="2800" dirty="0" smtClean="0">
                <a:solidFill>
                  <a:schemeClr val="tx1"/>
                </a:solidFill>
              </a:rPr>
              <a:t>í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24559" y="3018084"/>
            <a:ext cx="1939436" cy="93226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Mařenka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27688" y="3018084"/>
            <a:ext cx="2016667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782808" y="4863609"/>
            <a:ext cx="1811469" cy="612648"/>
          </a:xfrm>
          <a:prstGeom prst="flowChart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Mikuláš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275855" y="4863610"/>
            <a:ext cx="1545635" cy="612648"/>
          </a:xfrm>
          <a:prstGeom prst="flowChart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Zdena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5128912" y="4863610"/>
            <a:ext cx="1367911" cy="612648"/>
          </a:xfrm>
          <a:prstGeom prst="flowChart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Petr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7092280" y="4863610"/>
            <a:ext cx="1368151" cy="612648"/>
          </a:xfrm>
          <a:prstGeom prst="flowChart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Dana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62" name="Прямая со стрелкой 2061"/>
          <p:cNvCxnSpPr>
            <a:stCxn id="9" idx="0"/>
          </p:cNvCxnSpPr>
          <p:nvPr/>
        </p:nvCxnSpPr>
        <p:spPr>
          <a:xfrm flipH="1" flipV="1">
            <a:off x="2098982" y="2614876"/>
            <a:ext cx="495295" cy="40320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4" name="Прямая со стрелкой 2063"/>
          <p:cNvCxnSpPr/>
          <p:nvPr/>
        </p:nvCxnSpPr>
        <p:spPr>
          <a:xfrm flipV="1">
            <a:off x="3563995" y="2605011"/>
            <a:ext cx="804744" cy="40764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endCxn id="8" idx="1"/>
          </p:cNvCxnSpPr>
          <p:nvPr/>
        </p:nvCxnSpPr>
        <p:spPr>
          <a:xfrm>
            <a:off x="5968611" y="1656352"/>
            <a:ext cx="569974" cy="629097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Крест 67"/>
          <p:cNvSpPr/>
          <p:nvPr/>
        </p:nvSpPr>
        <p:spPr>
          <a:xfrm>
            <a:off x="5605757" y="2155387"/>
            <a:ext cx="284089" cy="306325"/>
          </a:xfrm>
          <a:prstGeom prst="pl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Крест 102"/>
          <p:cNvSpPr/>
          <p:nvPr/>
        </p:nvSpPr>
        <p:spPr>
          <a:xfrm>
            <a:off x="4378791" y="3266875"/>
            <a:ext cx="284089" cy="306325"/>
          </a:xfrm>
          <a:prstGeom prst="pl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Прямая со стрелкой 70"/>
          <p:cNvCxnSpPr>
            <a:endCxn id="10" idx="1"/>
          </p:cNvCxnSpPr>
          <p:nvPr/>
        </p:nvCxnSpPr>
        <p:spPr>
          <a:xfrm>
            <a:off x="4558148" y="2536292"/>
            <a:ext cx="869540" cy="938992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10" idx="1"/>
          </p:cNvCxnSpPr>
          <p:nvPr/>
        </p:nvCxnSpPr>
        <p:spPr>
          <a:xfrm flipH="1" flipV="1">
            <a:off x="2483731" y="2642598"/>
            <a:ext cx="2943957" cy="832686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Крест 109"/>
          <p:cNvSpPr/>
          <p:nvPr/>
        </p:nvSpPr>
        <p:spPr>
          <a:xfrm>
            <a:off x="2754038" y="5016771"/>
            <a:ext cx="284089" cy="306325"/>
          </a:xfrm>
          <a:prstGeom prst="pl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Крест 110"/>
          <p:cNvSpPr/>
          <p:nvPr/>
        </p:nvSpPr>
        <p:spPr>
          <a:xfrm>
            <a:off x="6660343" y="5018117"/>
            <a:ext cx="284089" cy="306325"/>
          </a:xfrm>
          <a:prstGeom prst="pl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4" name="Прямая со стрелкой 113"/>
          <p:cNvCxnSpPr/>
          <p:nvPr/>
        </p:nvCxnSpPr>
        <p:spPr>
          <a:xfrm flipV="1">
            <a:off x="4838319" y="1607096"/>
            <a:ext cx="597999" cy="278692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3542184" y="1624042"/>
            <a:ext cx="691409" cy="297713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Крест 128"/>
          <p:cNvSpPr/>
          <p:nvPr/>
        </p:nvSpPr>
        <p:spPr>
          <a:xfrm>
            <a:off x="4368739" y="935346"/>
            <a:ext cx="284089" cy="306325"/>
          </a:xfrm>
          <a:prstGeom prst="pl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2" name="Прямая со стрелкой 91"/>
          <p:cNvCxnSpPr/>
          <p:nvPr/>
        </p:nvCxnSpPr>
        <p:spPr>
          <a:xfrm flipH="1">
            <a:off x="1897891" y="4077072"/>
            <a:ext cx="687924" cy="786538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>
            <a:endCxn id="12" idx="0"/>
          </p:cNvCxnSpPr>
          <p:nvPr/>
        </p:nvCxnSpPr>
        <p:spPr>
          <a:xfrm>
            <a:off x="2697298" y="4077072"/>
            <a:ext cx="1351375" cy="786538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flipV="1">
            <a:off x="6012160" y="3950353"/>
            <a:ext cx="561642" cy="913257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>
            <a:off x="6660343" y="3950352"/>
            <a:ext cx="1008001" cy="913258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729124" y="642773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73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3755" y="1124744"/>
            <a:ext cx="5940537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Домашнее задание:</a:t>
            </a:r>
          </a:p>
          <a:p>
            <a:pPr algn="ctr"/>
            <a:endParaRPr lang="ru-RU" sz="3600" dirty="0" smtClean="0"/>
          </a:p>
          <a:p>
            <a:pPr marL="514350" indent="-514350">
              <a:buAutoNum type="arabicPeriod"/>
            </a:pPr>
            <a:r>
              <a:rPr lang="ru-RU" sz="2800" dirty="0" smtClean="0"/>
              <a:t>Просклонять словосочетания в</a:t>
            </a:r>
          </a:p>
          <a:p>
            <a:r>
              <a:rPr lang="ru-RU" sz="2800" dirty="0" smtClean="0"/>
              <a:t> ед. и мн. ч.:</a:t>
            </a:r>
          </a:p>
          <a:p>
            <a:r>
              <a:rPr lang="cs-CZ" sz="2800" b="1" i="1" dirty="0" smtClean="0"/>
              <a:t>tvá šedá kočka</a:t>
            </a:r>
            <a:endParaRPr lang="ru-RU" sz="2800" b="1" i="1" dirty="0" smtClean="0"/>
          </a:p>
          <a:p>
            <a:r>
              <a:rPr lang="cs-CZ" sz="2800" b="1" i="1" dirty="0" smtClean="0"/>
              <a:t>široká ulice</a:t>
            </a:r>
            <a:endParaRPr lang="ru-RU" sz="2800" b="1" i="1" dirty="0" smtClean="0"/>
          </a:p>
          <a:p>
            <a:r>
              <a:rPr lang="cs-CZ" sz="2800" b="1" i="1" dirty="0" smtClean="0"/>
              <a:t>krátká báseň</a:t>
            </a:r>
            <a:endParaRPr lang="ru-RU" sz="2800" b="1" i="1" dirty="0" smtClean="0"/>
          </a:p>
          <a:p>
            <a:pPr algn="just"/>
            <a:endParaRPr lang="ru-RU" sz="2800" dirty="0"/>
          </a:p>
          <a:p>
            <a:pPr algn="just"/>
            <a:r>
              <a:rPr lang="ru-RU" sz="2800" dirty="0" smtClean="0"/>
              <a:t> 2. Упр. 4, с. 66, 2, с. </a:t>
            </a:r>
            <a:r>
              <a:rPr lang="ru-RU" sz="2800" dirty="0" smtClean="0"/>
              <a:t>132, </a:t>
            </a:r>
            <a:r>
              <a:rPr lang="ru-RU" sz="2800" dirty="0" smtClean="0"/>
              <a:t>1, с. </a:t>
            </a:r>
            <a:r>
              <a:rPr lang="ru-RU" sz="2800" dirty="0" smtClean="0"/>
              <a:t>163.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3874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Тип 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žena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00808"/>
            <a:ext cx="6997392" cy="36038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sz="2800" dirty="0" smtClean="0"/>
          </a:p>
          <a:p>
            <a:pPr marL="0" indent="0" algn="just">
              <a:buNone/>
            </a:pPr>
            <a:r>
              <a:rPr lang="ru-RU" sz="2800" dirty="0" smtClean="0"/>
              <a:t>К нему относятся сущ. </a:t>
            </a:r>
            <a:r>
              <a:rPr lang="ru-RU" sz="2800" dirty="0" err="1" smtClean="0"/>
              <a:t>ж.р</a:t>
            </a:r>
            <a:r>
              <a:rPr lang="ru-RU" sz="2800" dirty="0" smtClean="0"/>
              <a:t>. с основой на</a:t>
            </a:r>
            <a:endParaRPr lang="en-US" sz="2800" dirty="0" smtClean="0"/>
          </a:p>
          <a:p>
            <a:pPr marL="0" indent="0" algn="just">
              <a:buNone/>
            </a:pPr>
            <a:endParaRPr lang="en-US" sz="2800" dirty="0" smtClean="0"/>
          </a:p>
          <a:p>
            <a:pPr marL="0" indent="0" algn="just">
              <a:buNone/>
            </a:pPr>
            <a:r>
              <a:rPr lang="ru-RU" sz="2800" dirty="0" smtClean="0"/>
              <a:t> твёрдый согласный и окончанием </a:t>
            </a:r>
            <a:r>
              <a:rPr lang="ru-RU" sz="2800" b="1" i="1" dirty="0" smtClean="0"/>
              <a:t>–а</a:t>
            </a:r>
            <a:r>
              <a:rPr lang="ru-RU" sz="2800" dirty="0" smtClean="0"/>
              <a:t>:</a:t>
            </a:r>
            <a:endParaRPr lang="en-US" sz="2800" dirty="0" smtClean="0"/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r>
              <a:rPr lang="cs-CZ" sz="2800" b="1" i="1" dirty="0" smtClean="0">
                <a:latin typeface="Arial" pitchFamily="34" charset="0"/>
                <a:cs typeface="Arial" pitchFamily="34" charset="0"/>
              </a:rPr>
              <a:t>map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2800" b="1" i="1" dirty="0" smtClean="0">
                <a:latin typeface="Arial" pitchFamily="34" charset="0"/>
                <a:cs typeface="Arial" pitchFamily="34" charset="0"/>
              </a:rPr>
              <a:t>a, dcer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2800" b="1" i="1" dirty="0" smtClean="0">
                <a:latin typeface="Arial" pitchFamily="34" charset="0"/>
                <a:cs typeface="Arial" pitchFamily="34" charset="0"/>
              </a:rPr>
              <a:t>a, babičk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2800" b="1" i="1" dirty="0" smtClean="0">
                <a:latin typeface="Arial" pitchFamily="34" charset="0"/>
                <a:cs typeface="Arial" pitchFamily="34" charset="0"/>
              </a:rPr>
              <a:t>a, tet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2800" b="1" i="1" dirty="0" smtClean="0">
                <a:latin typeface="Arial" pitchFamily="34" charset="0"/>
                <a:cs typeface="Arial" pitchFamily="34" charset="0"/>
              </a:rPr>
              <a:t>a, kočk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2800" b="1" i="1" dirty="0" smtClean="0">
                <a:latin typeface="Arial" pitchFamily="34" charset="0"/>
                <a:cs typeface="Arial" pitchFamily="34" charset="0"/>
              </a:rPr>
              <a:t>a.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64126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85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7632848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Склонение прилагательных твёрдой разновидности тип </a:t>
            </a:r>
            <a:r>
              <a:rPr lang="cs-CZ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dobrá</a:t>
            </a:r>
          </a:p>
          <a:p>
            <a:pPr marL="0" indent="0" algn="ctr">
              <a:buNone/>
            </a:pPr>
            <a:r>
              <a:rPr lang="cs-CZ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cs-CZ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ilá, nová, krásná, hezká</a:t>
            </a:r>
          </a:p>
          <a:p>
            <a:pPr marL="0" indent="0" algn="just"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По типу местоимения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moje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/ </a:t>
            </a:r>
            <a:r>
              <a:rPr lang="cs-CZ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má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склоняются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tvoje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/</a:t>
            </a:r>
            <a:r>
              <a:rPr lang="cs-CZ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tvá, svoje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/</a:t>
            </a:r>
            <a:r>
              <a:rPr lang="cs-CZ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svá.</a:t>
            </a:r>
            <a:endParaRPr lang="cs-CZ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9369" y="64690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64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052736"/>
            <a:ext cx="6480720" cy="5112568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Образец склонения</a:t>
            </a:r>
          </a:p>
          <a:p>
            <a:r>
              <a:rPr lang="cs-CZ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Jed. č.</a:t>
            </a:r>
          </a:p>
          <a:p>
            <a:pPr algn="l"/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N.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moje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má dobrá žen-a</a:t>
            </a:r>
          </a:p>
          <a:p>
            <a:pPr algn="l"/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G.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mé dobré žen-y</a:t>
            </a:r>
          </a:p>
          <a:p>
            <a:pPr algn="l"/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mé dobré žen-ě</a:t>
            </a:r>
          </a:p>
          <a:p>
            <a:pPr algn="l"/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Ak. moji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mou dobrou </a:t>
            </a:r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žen-u</a:t>
            </a:r>
            <a:endParaRPr lang="cs-CZ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>
              <a:buClr>
                <a:srgbClr val="AA2B1E"/>
              </a:buClr>
            </a:pPr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V.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cs-CZ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moje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cs-CZ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má dobrá </a:t>
            </a:r>
            <a:r>
              <a:rPr lang="cs-CZ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žen-o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!</a:t>
            </a:r>
            <a:endParaRPr lang="cs-CZ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>
              <a:buClr>
                <a:srgbClr val="AA2B1E"/>
              </a:buClr>
            </a:pPr>
            <a:r>
              <a:rPr lang="cs-CZ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L.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cs-CZ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(о) </a:t>
            </a:r>
            <a:r>
              <a:rPr lang="cs-CZ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mé dobré žen-ě</a:t>
            </a:r>
          </a:p>
          <a:p>
            <a:pPr lvl="0" algn="l">
              <a:buClr>
                <a:srgbClr val="AA2B1E"/>
              </a:buClr>
            </a:pPr>
            <a:r>
              <a:rPr lang="cs-CZ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cs-CZ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mou dobrou žen-ou</a:t>
            </a:r>
            <a:endParaRPr lang="cs-CZ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6207" y="62059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31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268760"/>
            <a:ext cx="6196405" cy="36622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Mn. č.</a:t>
            </a:r>
          </a:p>
          <a:p>
            <a:pPr marL="0" indent="0"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N., V.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oje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mé dobré žen-y</a:t>
            </a:r>
          </a:p>
          <a:p>
            <a:pPr marL="0" indent="0"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G.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mých dobrých žen</a:t>
            </a:r>
          </a:p>
          <a:p>
            <a:pPr marL="0" indent="0"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mým dobrým žen-ám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Ak.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m</a:t>
            </a:r>
            <a:r>
              <a:rPr lang="cs-CZ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oje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cs-CZ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mé dobré </a:t>
            </a:r>
            <a:r>
              <a:rPr lang="cs-CZ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žen-y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cs-CZ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mými dobrými žen-ami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L.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cs-CZ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mých dobrých žen-ách</a:t>
            </a:r>
          </a:p>
          <a:p>
            <a:pPr marL="571500" indent="-571500">
              <a:buAutoNum type="romanUcPeriod"/>
            </a:pPr>
            <a:endParaRPr lang="cs-CZ" sz="2800" dirty="0" smtClean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173" y="64126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93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2996952"/>
            <a:ext cx="2520280" cy="53392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37175" y="1259468"/>
            <a:ext cx="5390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600" dirty="0" smtClean="0"/>
              <a:t>Особенности склонения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067450" y="1935119"/>
            <a:ext cx="698477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1). В </a:t>
            </a:r>
            <a:r>
              <a:rPr lang="en-US" sz="2800" dirty="0" smtClean="0"/>
              <a:t>D</a:t>
            </a:r>
            <a:r>
              <a:rPr lang="ru-RU" sz="2800" dirty="0" smtClean="0"/>
              <a:t>. и</a:t>
            </a:r>
            <a:r>
              <a:rPr lang="en-US" sz="2800" dirty="0" smtClean="0"/>
              <a:t> L</a:t>
            </a:r>
            <a:r>
              <a:rPr lang="ru-RU" sz="2800" dirty="0" smtClean="0"/>
              <a:t>. </a:t>
            </a:r>
            <a:r>
              <a:rPr lang="ru-RU" sz="2800" dirty="0" err="1" smtClean="0"/>
              <a:t>ед.ч</a:t>
            </a:r>
            <a:r>
              <a:rPr lang="ru-RU" sz="2800" dirty="0" smtClean="0"/>
              <a:t>. перед окончанием </a:t>
            </a:r>
            <a:r>
              <a:rPr lang="cs-CZ" sz="2800" dirty="0" smtClean="0"/>
              <a:t>-</a:t>
            </a:r>
            <a:r>
              <a:rPr lang="en-US" sz="2800" dirty="0" smtClean="0"/>
              <a:t>e</a:t>
            </a:r>
            <a:r>
              <a:rPr lang="ru-RU" sz="2800" dirty="0" smtClean="0"/>
              <a:t>/</a:t>
            </a:r>
            <a:r>
              <a:rPr lang="cs-CZ" sz="2800" dirty="0" smtClean="0"/>
              <a:t>-ě</a:t>
            </a:r>
            <a:r>
              <a:rPr lang="ru-RU" sz="2800" dirty="0" smtClean="0"/>
              <a:t> происходит </a:t>
            </a:r>
            <a:r>
              <a:rPr lang="ru-RU" sz="2800" dirty="0" err="1" smtClean="0"/>
              <a:t>чередоване</a:t>
            </a:r>
            <a:r>
              <a:rPr lang="ru-RU" sz="2800" dirty="0" smtClean="0"/>
              <a:t> согласных:</a:t>
            </a:r>
          </a:p>
          <a:p>
            <a:r>
              <a:rPr lang="cs-CZ" sz="2800" dirty="0"/>
              <a:t>k</a:t>
            </a:r>
            <a:r>
              <a:rPr lang="ru-RU" sz="2800" dirty="0" smtClean="0"/>
              <a:t> //</a:t>
            </a:r>
            <a:r>
              <a:rPr lang="en-US" sz="2800" dirty="0" smtClean="0"/>
              <a:t> c </a:t>
            </a:r>
            <a:r>
              <a:rPr lang="en-US" sz="2800" dirty="0" err="1" smtClean="0"/>
              <a:t>babič</a:t>
            </a:r>
            <a:r>
              <a:rPr lang="en-US" sz="2800" dirty="0" err="1" smtClean="0">
                <a:solidFill>
                  <a:schemeClr val="accent5"/>
                </a:solidFill>
              </a:rPr>
              <a:t>k</a:t>
            </a:r>
            <a:r>
              <a:rPr lang="en-US" sz="2800" dirty="0" err="1" smtClean="0"/>
              <a:t>a</a:t>
            </a:r>
            <a:r>
              <a:rPr lang="en-US" sz="2800" dirty="0" smtClean="0"/>
              <a:t> – </a:t>
            </a:r>
            <a:r>
              <a:rPr lang="en-US" sz="2800" dirty="0" err="1" smtClean="0"/>
              <a:t>babič</a:t>
            </a:r>
            <a:r>
              <a:rPr lang="en-US" sz="2800" dirty="0" err="1" smtClean="0">
                <a:solidFill>
                  <a:schemeClr val="accent5"/>
                </a:solidFill>
              </a:rPr>
              <a:t>c</a:t>
            </a:r>
            <a:r>
              <a:rPr lang="en-US" sz="2800" dirty="0" err="1" smtClean="0"/>
              <a:t>e</a:t>
            </a:r>
            <a:endParaRPr lang="en-US" sz="2800" dirty="0" smtClean="0"/>
          </a:p>
          <a:p>
            <a:r>
              <a:rPr lang="cs-CZ" sz="2800" dirty="0" smtClean="0"/>
              <a:t>h</a:t>
            </a:r>
            <a:r>
              <a:rPr lang="en-US" sz="2800" dirty="0" smtClean="0"/>
              <a:t>, g</a:t>
            </a:r>
            <a:r>
              <a:rPr lang="ru-RU" sz="2800" dirty="0" smtClean="0"/>
              <a:t> //</a:t>
            </a:r>
            <a:r>
              <a:rPr lang="cs-CZ" sz="2800" dirty="0" smtClean="0"/>
              <a:t> z</a:t>
            </a:r>
            <a:r>
              <a:rPr lang="en-US" sz="2800" dirty="0" smtClean="0"/>
              <a:t>  </a:t>
            </a:r>
            <a:r>
              <a:rPr lang="en-US" sz="2800" dirty="0" err="1" smtClean="0"/>
              <a:t>vá</a:t>
            </a:r>
            <a:r>
              <a:rPr lang="en-US" sz="2800" dirty="0" err="1" smtClean="0">
                <a:solidFill>
                  <a:schemeClr val="accent5"/>
                </a:solidFill>
              </a:rPr>
              <a:t>h</a:t>
            </a:r>
            <a:r>
              <a:rPr lang="en-US" sz="2800" dirty="0" err="1" smtClean="0"/>
              <a:t>a</a:t>
            </a:r>
            <a:r>
              <a:rPr lang="en-US" sz="2800" dirty="0" smtClean="0"/>
              <a:t> – </a:t>
            </a:r>
            <a:r>
              <a:rPr lang="en-US" sz="2800" dirty="0" err="1" smtClean="0"/>
              <a:t>vá</a:t>
            </a:r>
            <a:r>
              <a:rPr lang="en-US" sz="2800" dirty="0" err="1" smtClean="0">
                <a:solidFill>
                  <a:schemeClr val="accent5"/>
                </a:solidFill>
              </a:rPr>
              <a:t>z</a:t>
            </a:r>
            <a:r>
              <a:rPr lang="en-US" sz="2800" dirty="0" err="1" smtClean="0"/>
              <a:t>e</a:t>
            </a:r>
            <a:r>
              <a:rPr lang="en-US" sz="2800" dirty="0" smtClean="0"/>
              <a:t>, Ol</a:t>
            </a:r>
            <a:r>
              <a:rPr lang="en-US" sz="2800" dirty="0" smtClean="0">
                <a:solidFill>
                  <a:schemeClr val="accent5"/>
                </a:solidFill>
              </a:rPr>
              <a:t>g</a:t>
            </a:r>
            <a:r>
              <a:rPr lang="en-US" sz="2800" dirty="0" smtClean="0"/>
              <a:t>a – </a:t>
            </a:r>
            <a:r>
              <a:rPr lang="en-US" sz="2800" dirty="0" err="1" smtClean="0"/>
              <a:t>Ol</a:t>
            </a:r>
            <a:r>
              <a:rPr lang="en-US" sz="2800" dirty="0" err="1" smtClean="0">
                <a:solidFill>
                  <a:schemeClr val="accent5"/>
                </a:solidFill>
              </a:rPr>
              <a:t>z</a:t>
            </a:r>
            <a:r>
              <a:rPr lang="en-US" sz="2800" dirty="0" err="1" smtClean="0"/>
              <a:t>e</a:t>
            </a:r>
            <a:endParaRPr lang="en-US" sz="2800" dirty="0" smtClean="0"/>
          </a:p>
          <a:p>
            <a:r>
              <a:rPr lang="cs-CZ" sz="2800" dirty="0" smtClean="0"/>
              <a:t>r</a:t>
            </a:r>
            <a:r>
              <a:rPr lang="ru-RU" sz="2800" dirty="0" smtClean="0"/>
              <a:t> //</a:t>
            </a:r>
            <a:r>
              <a:rPr lang="cs-CZ" sz="2800" dirty="0" smtClean="0"/>
              <a:t> </a:t>
            </a:r>
            <a:r>
              <a:rPr lang="en-US" sz="2800" dirty="0" smtClean="0"/>
              <a:t>ř </a:t>
            </a:r>
            <a:r>
              <a:rPr lang="en-US" sz="2800" dirty="0" err="1" smtClean="0"/>
              <a:t>sest</a:t>
            </a:r>
            <a:r>
              <a:rPr lang="en-US" sz="2800" dirty="0" err="1" smtClean="0">
                <a:solidFill>
                  <a:schemeClr val="accent5"/>
                </a:solidFill>
              </a:rPr>
              <a:t>r</a:t>
            </a:r>
            <a:r>
              <a:rPr lang="en-US" sz="2800" dirty="0" err="1" smtClean="0"/>
              <a:t>a</a:t>
            </a:r>
            <a:r>
              <a:rPr lang="en-US" sz="2800" dirty="0" smtClean="0"/>
              <a:t> – </a:t>
            </a:r>
            <a:r>
              <a:rPr lang="en-US" sz="2800" dirty="0" err="1" smtClean="0"/>
              <a:t>sest</a:t>
            </a:r>
            <a:r>
              <a:rPr lang="en-US" sz="2800" dirty="0" err="1" smtClean="0">
                <a:solidFill>
                  <a:schemeClr val="accent5"/>
                </a:solidFill>
              </a:rPr>
              <a:t>ř</a:t>
            </a:r>
            <a:r>
              <a:rPr lang="en-US" sz="2800" dirty="0" err="1" smtClean="0"/>
              <a:t>e</a:t>
            </a:r>
            <a:endParaRPr lang="en-US" sz="2800" dirty="0" smtClean="0"/>
          </a:p>
          <a:p>
            <a:r>
              <a:rPr lang="cs-CZ" sz="2800" dirty="0"/>
              <a:t>c</a:t>
            </a:r>
            <a:r>
              <a:rPr lang="en-US" sz="2800" dirty="0" smtClean="0"/>
              <a:t>h</a:t>
            </a:r>
            <a:r>
              <a:rPr lang="ru-RU" sz="2800" dirty="0" smtClean="0"/>
              <a:t> //</a:t>
            </a:r>
            <a:r>
              <a:rPr lang="cs-CZ" sz="2800" dirty="0" smtClean="0"/>
              <a:t> </a:t>
            </a:r>
            <a:r>
              <a:rPr lang="en-US" sz="2800" dirty="0" smtClean="0"/>
              <a:t>š </a:t>
            </a:r>
            <a:r>
              <a:rPr lang="en-US" sz="2800" dirty="0" err="1" smtClean="0"/>
              <a:t>so</a:t>
            </a:r>
            <a:r>
              <a:rPr lang="en-US" sz="2800" dirty="0" err="1" smtClean="0">
                <a:solidFill>
                  <a:schemeClr val="accent5"/>
                </a:solidFill>
              </a:rPr>
              <a:t>ch</a:t>
            </a:r>
            <a:r>
              <a:rPr lang="en-US" sz="2800" dirty="0" err="1" smtClean="0"/>
              <a:t>a</a:t>
            </a:r>
            <a:r>
              <a:rPr lang="en-US" sz="2800" dirty="0" smtClean="0"/>
              <a:t> – </a:t>
            </a:r>
            <a:r>
              <a:rPr lang="en-US" sz="2800" dirty="0" err="1" smtClean="0"/>
              <a:t>so</a:t>
            </a:r>
            <a:r>
              <a:rPr lang="en-US" sz="2800" dirty="0" err="1" smtClean="0">
                <a:solidFill>
                  <a:schemeClr val="accent5"/>
                </a:solidFill>
              </a:rPr>
              <a:t>š</a:t>
            </a:r>
            <a:r>
              <a:rPr lang="en-US" sz="2800" dirty="0" err="1" smtClean="0"/>
              <a:t>e</a:t>
            </a:r>
            <a:r>
              <a:rPr lang="en-US" sz="2800" dirty="0" smtClean="0"/>
              <a:t>,</a:t>
            </a:r>
          </a:p>
          <a:p>
            <a:r>
              <a:rPr lang="ru-RU" sz="2800" dirty="0" smtClean="0"/>
              <a:t> а также чередование </a:t>
            </a:r>
            <a:r>
              <a:rPr lang="en-US" sz="2800" dirty="0" smtClean="0"/>
              <a:t>d </a:t>
            </a:r>
            <a:r>
              <a:rPr lang="ru-RU" sz="2800" dirty="0" smtClean="0"/>
              <a:t>//</a:t>
            </a:r>
            <a:r>
              <a:rPr lang="en-US" sz="2800" dirty="0" smtClean="0"/>
              <a:t> </a:t>
            </a:r>
            <a:r>
              <a:rPr lang="en-US" sz="2800" dirty="0" err="1" smtClean="0"/>
              <a:t>d</a:t>
            </a:r>
            <a:r>
              <a:rPr lang="en-US" sz="2800" dirty="0" err="1" smtClean="0">
                <a:latin typeface="Times New Roman"/>
                <a:cs typeface="Times New Roman"/>
              </a:rPr>
              <a:t>ʼ</a:t>
            </a:r>
            <a:r>
              <a:rPr lang="ru-RU" sz="2800" dirty="0" smtClean="0"/>
              <a:t> </a:t>
            </a:r>
            <a:r>
              <a:rPr lang="en-US" sz="2800" dirty="0" smtClean="0"/>
              <a:t>, t </a:t>
            </a:r>
            <a:r>
              <a:rPr lang="ru-RU" sz="2800" dirty="0" smtClean="0"/>
              <a:t>//</a:t>
            </a:r>
            <a:r>
              <a:rPr lang="en-US" sz="2800" dirty="0" smtClean="0"/>
              <a:t> </a:t>
            </a:r>
            <a:r>
              <a:rPr lang="en-US" sz="2800" dirty="0" err="1" smtClean="0"/>
              <a:t>t</a:t>
            </a:r>
            <a:r>
              <a:rPr lang="en-US" sz="2800" dirty="0" err="1" smtClean="0">
                <a:latin typeface="Times New Roman"/>
                <a:cs typeface="Times New Roman"/>
              </a:rPr>
              <a:t>ʼ</a:t>
            </a:r>
            <a:r>
              <a:rPr lang="en-US" sz="2800" dirty="0" smtClean="0"/>
              <a:t> , n </a:t>
            </a:r>
            <a:r>
              <a:rPr lang="ru-RU" sz="2800" dirty="0" smtClean="0"/>
              <a:t>//</a:t>
            </a:r>
            <a:r>
              <a:rPr lang="en-US" sz="2800" dirty="0" smtClean="0"/>
              <a:t> </a:t>
            </a:r>
            <a:r>
              <a:rPr lang="en-US" sz="2800" dirty="0" err="1" smtClean="0"/>
              <a:t>n</a:t>
            </a:r>
            <a:r>
              <a:rPr lang="en-US" sz="2800" dirty="0" err="1" smtClean="0">
                <a:latin typeface="Times New Roman"/>
                <a:cs typeface="Times New Roman"/>
              </a:rPr>
              <a:t>ʼ</a:t>
            </a:r>
            <a:r>
              <a:rPr lang="en-US" sz="2800" dirty="0" smtClean="0"/>
              <a:t>:</a:t>
            </a:r>
          </a:p>
          <a:p>
            <a:r>
              <a:rPr lang="cs-CZ" sz="2800" dirty="0" smtClean="0"/>
              <a:t>zahrada </a:t>
            </a:r>
            <a:r>
              <a:rPr lang="ru-RU" sz="2800" dirty="0" smtClean="0"/>
              <a:t>- </a:t>
            </a:r>
            <a:r>
              <a:rPr lang="en-US" sz="2800" dirty="0" smtClean="0"/>
              <a:t>z</a:t>
            </a:r>
            <a:r>
              <a:rPr lang="cs-CZ" sz="2800" dirty="0" smtClean="0"/>
              <a:t>ahradě, teta </a:t>
            </a:r>
            <a:r>
              <a:rPr lang="en-US" sz="2800" dirty="0" smtClean="0"/>
              <a:t>-</a:t>
            </a:r>
            <a:r>
              <a:rPr lang="cs-CZ" sz="2800" dirty="0" smtClean="0"/>
              <a:t> tetě, </a:t>
            </a:r>
            <a:r>
              <a:rPr lang="ru-RU" sz="2800" dirty="0" smtClean="0"/>
              <a:t> </a:t>
            </a:r>
            <a:r>
              <a:rPr lang="en-US" sz="2800" dirty="0" err="1" smtClean="0"/>
              <a:t>stěna</a:t>
            </a:r>
            <a:r>
              <a:rPr lang="en-US" sz="2800" dirty="0" smtClean="0"/>
              <a:t> – </a:t>
            </a:r>
            <a:r>
              <a:rPr lang="cs-CZ" sz="2800" dirty="0" smtClean="0"/>
              <a:t>stěně</a:t>
            </a:r>
            <a:r>
              <a:rPr lang="ru-RU" sz="2800" dirty="0" smtClean="0"/>
              <a:t>. </a:t>
            </a:r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467472" y="62686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51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029797"/>
            <a:ext cx="7441524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2)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В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V.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ед. ч. окончание -о: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babičk-</a:t>
            </a:r>
            <a:r>
              <a:rPr lang="cs-CZ" sz="28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 knih-</a:t>
            </a:r>
            <a:r>
              <a:rPr lang="cs-CZ" sz="28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3). В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G.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мн. ч. перед группой конечных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согласных появляется вставное е: 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</a:t>
            </a:r>
            <a:r>
              <a:rPr lang="en-US" sz="2800" dirty="0" err="1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tk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mat</a:t>
            </a:r>
            <a:r>
              <a:rPr lang="en-US" sz="2800" dirty="0" err="1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babi</a:t>
            </a:r>
            <a:r>
              <a:rPr lang="en-US" sz="2800" dirty="0" err="1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čk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babič</a:t>
            </a:r>
            <a:r>
              <a:rPr lang="en-US" sz="2800" dirty="0" err="1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4).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D.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L.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мн. ч. окончания долгие: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ám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-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ách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továrn</a:t>
            </a:r>
            <a:r>
              <a:rPr lang="cs-CZ" sz="28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ám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továrn</a:t>
            </a:r>
            <a:r>
              <a:rPr lang="cs-CZ" sz="28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ách</a:t>
            </a:r>
            <a:r>
              <a:rPr lang="ru-RU" dirty="0" smtClean="0"/>
              <a:t>. 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POZOR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!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и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L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д. ч.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после </a:t>
            </a:r>
            <a:r>
              <a:rPr lang="en-US" sz="28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d, t, n, p, b, v, m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употребляется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окончание </a:t>
            </a:r>
            <a:r>
              <a:rPr lang="ru-RU" sz="28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cs-CZ" sz="28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ě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cs-CZ" sz="2800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a tráv</a:t>
            </a:r>
            <a:r>
              <a:rPr lang="cs-CZ" sz="28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ě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 v zahrad</a:t>
            </a:r>
            <a:r>
              <a:rPr lang="cs-CZ" sz="28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ě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3968" y="64126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937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3"/>
            <a:ext cx="6965245" cy="86409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Тип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růže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484784"/>
            <a:ext cx="6196405" cy="42382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vesnic-e, ulic-e, stanic-e, tabul-e</a:t>
            </a:r>
          </a:p>
          <a:p>
            <a:pPr marL="0" indent="0"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   Jed. č.                             Mn. č.</a:t>
            </a:r>
          </a:p>
          <a:p>
            <a:pPr marL="0" indent="0"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N.  růž-e                            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růž-e</a:t>
            </a:r>
          </a:p>
          <a:p>
            <a:pPr marL="0" indent="0"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G.  růž-e                            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růž-í </a:t>
            </a:r>
          </a:p>
          <a:p>
            <a:pPr marL="0" indent="0"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D.  růž-i                             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růž-ím</a:t>
            </a:r>
          </a:p>
          <a:p>
            <a:pPr marL="0" indent="0"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Ak. růž-i                           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růž-e  </a:t>
            </a:r>
          </a:p>
          <a:p>
            <a:pPr marL="0" indent="0"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V.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růž-e                                růž-e</a:t>
            </a:r>
          </a:p>
          <a:p>
            <a:pPr marL="0" indent="0">
              <a:buNone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L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růž-i                                 růž-ích</a:t>
            </a:r>
          </a:p>
          <a:p>
            <a:pPr marL="0" indent="0"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I.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růž-í                         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  růž-emi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1833" y="64126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59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087EE45DA8B643AF8AC430A6B82E98" ma:contentTypeVersion="0" ma:contentTypeDescription="Создание документа." ma:contentTypeScope="" ma:versionID="0cafe08341b913e3b1708e11677442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C04EA8-3878-4955-AB90-C01F4228E721}"/>
</file>

<file path=customXml/itemProps2.xml><?xml version="1.0" encoding="utf-8"?>
<ds:datastoreItem xmlns:ds="http://schemas.openxmlformats.org/officeDocument/2006/customXml" ds:itemID="{F1B5B8A0-B716-4BA0-A389-9CEBA249A6C4}"/>
</file>

<file path=customXml/itemProps3.xml><?xml version="1.0" encoding="utf-8"?>
<ds:datastoreItem xmlns:ds="http://schemas.openxmlformats.org/officeDocument/2006/customXml" ds:itemID="{A85A3F17-CBEF-4B95-8990-A2A3885747E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</TotalTime>
  <Words>1221</Words>
  <Application>Microsoft Office PowerPoint</Application>
  <PresentationFormat>Экран (4:3)</PresentationFormat>
  <Paragraphs>195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Кнопка</vt:lpstr>
      <vt:lpstr>Презентация PowerPoint</vt:lpstr>
      <vt:lpstr>Вопросы занятия</vt:lpstr>
      <vt:lpstr>Тип žena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Тип růže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Диакритические знаки</dc:title>
  <dc:creator>Светик</dc:creator>
  <cp:lastModifiedBy>Светик</cp:lastModifiedBy>
  <cp:revision>90</cp:revision>
  <dcterms:created xsi:type="dcterms:W3CDTF">2015-02-09T12:47:39Z</dcterms:created>
  <dcterms:modified xsi:type="dcterms:W3CDTF">2019-03-22T04:58:02Z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0x0101001C087EE45DA8B643AF8AC430A6B82E98</vt:lpwstr>
  </property>
</Properties>
</file>